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275" r:id="rId3"/>
    <p:sldId id="282" r:id="rId4"/>
    <p:sldId id="276" r:id="rId5"/>
    <p:sldId id="257" r:id="rId6"/>
    <p:sldId id="277" r:id="rId7"/>
    <p:sldId id="258" r:id="rId8"/>
    <p:sldId id="260" r:id="rId9"/>
    <p:sldId id="261" r:id="rId10"/>
    <p:sldId id="259" r:id="rId11"/>
    <p:sldId id="278" r:id="rId12"/>
    <p:sldId id="280" r:id="rId13"/>
    <p:sldId id="262" r:id="rId14"/>
    <p:sldId id="264" r:id="rId15"/>
    <p:sldId id="283" r:id="rId16"/>
    <p:sldId id="285" r:id="rId17"/>
    <p:sldId id="286" r:id="rId18"/>
    <p:sldId id="284" r:id="rId19"/>
    <p:sldId id="279" r:id="rId20"/>
    <p:sldId id="269" r:id="rId21"/>
    <p:sldId id="274" r:id="rId22"/>
    <p:sldId id="281" r:id="rId23"/>
    <p:sldId id="272" r:id="rId24"/>
    <p:sldId id="273" r:id="rId25"/>
    <p:sldId id="271" r:id="rId26"/>
    <p:sldId id="26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18" autoAdjust="0"/>
  </p:normalViewPr>
  <p:slideViewPr>
    <p:cSldViewPr>
      <p:cViewPr varScale="1">
        <p:scale>
          <a:sx n="55" d="100"/>
          <a:sy n="55" d="100"/>
        </p:scale>
        <p:origin x="160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1F002-E50C-4282-87B6-C1EB5798431F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40CC4-85FC-4903-AFC4-1158F654F3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40CC4-85FC-4903-AFC4-1158F654F39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40CC4-85FC-4903-AFC4-1158F654F39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4837BCF-9A6B-41B2-954A-83BF108F63A7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Интерпрофесионално образовање</a:t>
            </a:r>
          </a:p>
          <a:p>
            <a:r>
              <a:rPr lang="sr-Cyrl-RS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Школска 2023./2024.год.</a:t>
            </a:r>
          </a:p>
          <a:p>
            <a:endParaRPr lang="sr-Cyrl-RS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др Анита Сарић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Asus\Desktop\prikazi slučajeva\logc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1"/>
            <a:ext cx="843915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Липосолубилност локалног анестетика највећим делом одређује токсичност локалног анестетика, јер се са порастом липосолубилности повећава токсичност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Примењени у  малим дозама, сви локални анестетици показују антиконвулзивни  и седативни ефекат, а неки и антиаритмогени (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vi-VN" sz="2200" dirty="0">
                <a:latin typeface="Times New Roman" pitchFamily="18" charset="0"/>
                <a:cs typeface="Times New Roman" pitchFamily="18" charset="0"/>
              </a:rPr>
              <a:t>idokain 1%).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Од укупног волумена убризганог локалног анестетика, мање од 3 % пролази кроз нерв, док остатак д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спе у системску циркулацију у периоду мањем од 1 сат.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Процењује се да се системска токсичност на локалне анестетике јавља код 1 на 1000 пацијената.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Већина случајева се дешава у болничким условима (око 60 %), док се у амбулантним условима региструје код око 40 % пацијената.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Знаци и симптоми системске токсичности јављају се у року од 1-5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од примене локалног анестетика.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Тешке клиничке манифестације системске токсичности локалних анестетика могу се јавити и 6 сати, након примене  локалног анестетика.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524000"/>
            <a:ext cx="7772400" cy="4572000"/>
          </a:xfrm>
        </p:spPr>
        <p:txBody>
          <a:bodyPr>
            <a:norm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Неалергијске токсичне системске реакције на локалне анестетике настају због:</a:t>
            </a:r>
          </a:p>
          <a:p>
            <a:pPr>
              <a:buFont typeface="Arial" pitchFamily="34" charset="0"/>
              <a:buChar char="•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акциденталног предозирања</a:t>
            </a:r>
          </a:p>
          <a:p>
            <a:pPr>
              <a:buFont typeface="Arial" pitchFamily="34" charset="0"/>
              <a:buChar char="•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пребрзог давања анестетика</a:t>
            </a:r>
          </a:p>
          <a:p>
            <a:pPr>
              <a:buFont typeface="Arial" pitchFamily="34" charset="0"/>
              <a:buChar char="•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интравенског давања анестетика (брза реапсорпција)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Asus\Desktop\dr Marina\vakcina_070815_tw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3733800"/>
            <a:ext cx="41910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914400" y="2362200"/>
            <a:ext cx="2971800" cy="396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R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ЗАХВАЋЕНОСТ ЦЕНТРАЛНОГ НЕРВНОГ СИСТЕМА</a:t>
            </a:r>
          </a:p>
          <a:p>
            <a:endParaRPr lang="sr-Cyrl-RS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ЗУЈАЊЕ У УШИМА</a:t>
            </a:r>
          </a:p>
          <a:p>
            <a:pPr>
              <a:buFont typeface="Arial" pitchFamily="34" charset="0"/>
              <a:buChar char="•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МЕТАЛНИ УКУС У УСТИМА И УТРНУЛОСТ</a:t>
            </a:r>
          </a:p>
          <a:p>
            <a:pPr>
              <a:buFont typeface="Arial" pitchFamily="34" charset="0"/>
              <a:buChar char="•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ПЕЦКАЊЕ ПО ТЕЛУ</a:t>
            </a:r>
          </a:p>
          <a:p>
            <a:pPr>
              <a:buFont typeface="Arial" pitchFamily="34" charset="0"/>
              <a:buChar char="•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ПОСПАНОСТ</a:t>
            </a:r>
          </a:p>
          <a:p>
            <a:pPr>
              <a:buFont typeface="Arial" pitchFamily="34" charset="0"/>
              <a:buChar char="•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ДЕЗОРЈЕНТАЦИЈА</a:t>
            </a:r>
          </a:p>
          <a:p>
            <a:pPr>
              <a:buFont typeface="Arial" pitchFamily="34" charset="0"/>
              <a:buChar char="•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КОНВУЛЗИЈЕ</a:t>
            </a:r>
          </a:p>
          <a:p>
            <a:pPr>
              <a:buFont typeface="Arial" pitchFamily="34" charset="0"/>
              <a:buChar char="•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ТРЕМОР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029200" y="2362200"/>
            <a:ext cx="2971800" cy="2895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RS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ЗАХВАЋЕНОСТ</a:t>
            </a:r>
          </a:p>
          <a:p>
            <a:r>
              <a:rPr lang="sr-Cyrl-RS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КАРДИОВАСКУЛАРНОГ СИСТЕМА</a:t>
            </a:r>
          </a:p>
          <a:p>
            <a:endParaRPr lang="sr-Cyrl-RS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ПОРЕМЕЋАЈИ СРЧАНОГ РИТМА</a:t>
            </a:r>
          </a:p>
          <a:p>
            <a:pPr>
              <a:buFont typeface="Arial" pitchFamily="34" charset="0"/>
              <a:buChar char="•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ХИПОТЕНЗИЈА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Код примене  високих концентрација локалних анестетика, како серумска концентрација расте могу настати:</a:t>
            </a:r>
          </a:p>
          <a:p>
            <a:pPr>
              <a:buFont typeface="Arial" pitchFamily="34" charset="0"/>
              <a:buChar char="•"/>
            </a:pPr>
            <a:r>
              <a:rPr lang="sr-Cyrl-RS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застој дисања</a:t>
            </a:r>
          </a:p>
          <a:p>
            <a:pPr>
              <a:buFont typeface="Arial" pitchFamily="34" charset="0"/>
              <a:buChar char="•"/>
            </a:pPr>
            <a:r>
              <a:rPr lang="sr-Cyrl-RS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кардиоваскуларни колапс</a:t>
            </a:r>
          </a:p>
          <a:p>
            <a:pPr>
              <a:buFont typeface="Arial" pitchFamily="34" charset="0"/>
              <a:buChar char="•"/>
            </a:pPr>
            <a:r>
              <a:rPr lang="sr-Cyrl-RS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кома</a:t>
            </a:r>
          </a:p>
          <a:p>
            <a:pPr>
              <a:buFont typeface="Arial" pitchFamily="34" charset="0"/>
              <a:buChar char="•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Код малог броја пацијената након примене локалних анестетика може настати </a:t>
            </a:r>
            <a:r>
              <a:rPr lang="sr-Cyrl-RS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метхемоглобинемија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АУТОНОМНЕ-ПСИХОГЕНЕ РЕАКЦИЈЕ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Најчешће  реакције,  које нису везане за дејство самог анестетика.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Код одређеног броја болесника интолерантних на страх, бол или непријатне мирисе у ординацији, може доћи до ексцитације вегетативног нервног система, симпатикуса и парасимпатикуса са вазовагалном манифестацијом.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Особа је бледа, обливена хладним знојем, најчешће брадикардична, осим ако је јаче надражен симпатикус, тада се јавља тахикардија.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sr-Cyrl-RS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АУТОНОМНЕ-ПСИХОГЕНЕ РЕАКЦИЈЕ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Пад крвног притиска настаје због вагусне вазодилатације  спланхничког дела крвотока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Због хипоксије коре великог мозга долази до краткотрајног губитка свести, поменутом могу да претходе замагљење вида, мучнина и отежано дисање.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Психогена реакција праћена је узнемиреношћу, знојењем, вртоглавицом.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sr-Cyrl-RS" sz="2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ТОКСИЧНЕ РЕАКЦИЈЕ НА ЛОКАЛНЕ АНЕСТЕТИКЕ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Могу бити последица реакције на сам локални анестетик или на вазоконстриктор, који се уобичајено налази у локалним анестетичким растворима.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Дистрибуција локалног анестетика у органе зависи од њихове прокрвљености, тако да су густо васкуларизовани органи, као што су мозак, срце, плућа, јетра и бубрези, највише изложени деловању неметаболисаног локалног анестетика.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  <a:p>
            <a:r>
              <a:rPr lang="sr-Cyrl-RS" sz="2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АЛЕРГИЈСКЕ РЕАКЦИЈЕ НА ЛОКАЛНЕ АНЕСТЕТИКЕ</a:t>
            </a:r>
          </a:p>
          <a:p>
            <a:pPr>
              <a:buFont typeface="Arial" pitchFamily="34" charset="0"/>
              <a:buChar char="•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Врло су ретке.</a:t>
            </a:r>
            <a:endParaRPr lang="sr-Cyrl-RS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Естарски локални анестетици имају већи алергијски потенцијал од амидних, због свог метаболита параамино-бензоеве киселине.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Код топикалне примене естарских локалних анестетика, најчешће се развија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тип преосетљивости тј. контактни дерматитис, који се манифестује еритемом, сврабом, макуло-папулозном оспом.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Овај тип одложене реакције дешава се посредством Т лимфоцита, у периоду 12-72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h,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од изложености алергену, али се први симптоми могу појавити већ 2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, након изложености.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Код примене амидних локалних анестетика овај тип реакције јавља се знатно ређе.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b="1" dirty="0">
              <a:solidFill>
                <a:srgbClr val="002060"/>
              </a:solidFill>
            </a:endParaRPr>
          </a:p>
          <a:p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Тахифилакса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Појава толеранције (нереаговања) на лек који је примењен више пута. 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После примене локалних анестетика повећане су шансе за развој тахифилаксе, ако се нервна активност делимично успоставила пре поновљене примене локалног анестетика.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ЛОКАЛНИ АНЕСТЕТИЦИ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1884.год.  офталмолог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Carll Koler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, први пут је употребио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Kokain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као локални анестетик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1904.год. синтетисан је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Prokain (Novokain)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најчешће коришћени лекови  у стоматолошкој и медицинској пракси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користе се и у козметичке сврхе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процењује се да око шест милиона људи свакодневно прими неки анестетик</a:t>
            </a:r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Код токсичности локалних анестетика увек треба узети у обзир старост пацијента, здравствено стање, као и метаболите лекова.  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 плазми су локални анестетици везани за албумин.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Код пацијената са тешким оштећењем бубрега може да постоји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повећан ризик од токсичности,  обзиром да имају смањен клиренс,  зато је препорука смањити стандардну дозу за 10-20 %, зависно од тежине бубрежне инсуфицијенције.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Труднице, особе старије од 65 година, пацијенти са хепатичном инсуфицијенцијом и пацијенти са срчаном инсуфицијенцијом су у повећаном ризику од системске токсичности на локалне  анестетике.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Применити минималну ефективну дозу.</a:t>
            </a:r>
          </a:p>
          <a:p>
            <a:pPr>
              <a:buNone/>
            </a:pP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Упозорити пацијенте да одмах пријаве симптоме и знаке системске токсичности на локалне анестетике.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72400" cy="1143000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762000" y="1447800"/>
          <a:ext cx="7772400" cy="394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sr-Cyrl-RS" dirty="0">
                          <a:latin typeface="Times New Roman" pitchFamily="18" charset="0"/>
                          <a:cs typeface="Times New Roman" pitchFamily="18" charset="0"/>
                        </a:rPr>
                        <a:t>Максималне</a:t>
                      </a:r>
                      <a:r>
                        <a:rPr lang="sr-Cyrl-RS" baseline="0" dirty="0">
                          <a:latin typeface="Times New Roman" pitchFamily="18" charset="0"/>
                          <a:cs typeface="Times New Roman" pitchFamily="18" charset="0"/>
                        </a:rPr>
                        <a:t> препоручене дозе локалних анестетика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самостално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 </a:t>
                      </a: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EPINEFRINOM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BUPIVAKAIN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LIDOKAIN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ROPIVAKAIN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PRILOKAIN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MEPIVAKAIN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Акцидентална  интраваскуларна примена великих доза локалних анестетика  је главни окидач њихове системске токсичности.</a:t>
            </a:r>
          </a:p>
          <a:p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Техника спорог убризгавања (&lt;1 ml/s) са честим аспирацијама и ултразвучним навођењем за блокад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периферних нерава може смањити вероватноћу за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системску токсичност локалних анестетика.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sr-Cyrl-RS" dirty="0"/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Прва линија лечења системске токсичности локалних анестетика је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липидна емулзија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економична, лако се добија и широко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распрострањена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њена примена).</a:t>
            </a:r>
          </a:p>
          <a:p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Након употребе, инциденца интубације се смањује и скраћује се време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лечења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проведено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 јединици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интензивне неге. 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Познавање в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рст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и доз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локалног анестетика,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као и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технике блокаде нерава,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уз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физичк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спремност повезани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са успехом локалне анестез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ије.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sz="2200">
                <a:latin typeface="Times New Roman" pitchFamily="18" charset="0"/>
                <a:cs typeface="Times New Roman" pitchFamily="18" charset="0"/>
              </a:rPr>
              <a:t>Код испољене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реакције на локални анестетик при следећој примени изабрати алтернативни анестетик.</a:t>
            </a:r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Ако не постоји могућност примене алтернативног локалног анестетика, онда спровести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in vivo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дозно провокациони тест (са препаратима који не садрже вазоконстриктор).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Уколико приликом извођења дозно-провокационог теста не дође до раних алергијских и других нежељених реакција, тест се сматра негативним, и испитивани локални анестетик се може користити у препорученој дози према важећим индикацијма.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sus\Desktop\dr Marina\download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762000"/>
            <a:ext cx="59436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800600"/>
          </a:xfrm>
        </p:spPr>
        <p:txBody>
          <a:bodyPr>
            <a:normAutofit fontScale="92500" lnSpcReduction="10000"/>
          </a:bodyPr>
          <a:lstStyle/>
          <a:p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ЛОКАЛНИ АНЕСТЕТИЦИ</a:t>
            </a:r>
          </a:p>
          <a:p>
            <a:endParaRPr lang="sr-Cyrl-RS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Естарски локални анестетици се метаболишу преко крвне плазме, помоћу псеудохолин-естеразе до парааминобензоеве киселине.</a:t>
            </a:r>
          </a:p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Амидни локални анестетици се метаболишу у јетри до неактивних супстанци. </a:t>
            </a:r>
            <a:endParaRPr lang="sr-Cyrl-RS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990600" y="1905000"/>
            <a:ext cx="3124200" cy="2209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Cyrl-RS" b="1" dirty="0">
              <a:solidFill>
                <a:srgbClr val="FFFF00"/>
              </a:solidFill>
            </a:endParaRPr>
          </a:p>
          <a:p>
            <a:pPr algn="ctr"/>
            <a:r>
              <a:rPr lang="sr-Cyrl-RS" b="1" dirty="0">
                <a:solidFill>
                  <a:srgbClr val="FFFF00"/>
                </a:solidFill>
              </a:rPr>
              <a:t>ЕСТАРСКИ ЛОКАЛНИ АНЕСТЕТИЦИ</a:t>
            </a:r>
          </a:p>
          <a:p>
            <a:pPr algn="ctr"/>
            <a:endParaRPr lang="sr-Cyrl-RS" b="1" dirty="0"/>
          </a:p>
          <a:p>
            <a:pPr algn="ctr">
              <a:buFont typeface="Wingdings" pitchFamily="2" charset="2"/>
              <a:buChar char="§"/>
            </a:pPr>
            <a:r>
              <a:rPr lang="sr-Latn-RS" b="1" dirty="0"/>
              <a:t>KOKAIN</a:t>
            </a:r>
          </a:p>
          <a:p>
            <a:pPr algn="ctr">
              <a:buFont typeface="Wingdings" pitchFamily="2" charset="2"/>
              <a:buChar char="§"/>
            </a:pPr>
            <a:r>
              <a:rPr lang="sr-Latn-RS" b="1" dirty="0"/>
              <a:t>PROKAIN</a:t>
            </a:r>
          </a:p>
          <a:p>
            <a:pPr algn="ctr">
              <a:buFont typeface="Wingdings" pitchFamily="2" charset="2"/>
              <a:buChar char="§"/>
            </a:pPr>
            <a:r>
              <a:rPr lang="sr-Latn-RS" b="1" dirty="0"/>
              <a:t>TETRAKAIN</a:t>
            </a:r>
          </a:p>
          <a:p>
            <a:pPr algn="ctr">
              <a:buFont typeface="Wingdings" pitchFamily="2" charset="2"/>
              <a:buChar char="§"/>
            </a:pPr>
            <a:r>
              <a:rPr lang="sr-Latn-RS" b="1" dirty="0"/>
              <a:t>BENZOKAIN</a:t>
            </a:r>
          </a:p>
          <a:p>
            <a:pPr algn="ctr">
              <a:buFont typeface="Wingdings" pitchFamily="2" charset="2"/>
              <a:buChar char="§"/>
            </a:pPr>
            <a:r>
              <a:rPr lang="sr-Latn-RS" b="1" dirty="0"/>
              <a:t>HLOROPROKAIN</a:t>
            </a:r>
          </a:p>
          <a:p>
            <a:pPr algn="ctr"/>
            <a:endParaRPr lang="sr-Latn-RS" b="1" dirty="0"/>
          </a:p>
        </p:txBody>
      </p:sp>
      <p:sp>
        <p:nvSpPr>
          <p:cNvPr id="7" name="Rounded Rectangle 6"/>
          <p:cNvSpPr/>
          <p:nvPr/>
        </p:nvSpPr>
        <p:spPr>
          <a:xfrm>
            <a:off x="5181600" y="1905000"/>
            <a:ext cx="3124200" cy="2209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b="1" dirty="0">
                <a:solidFill>
                  <a:srgbClr val="FFFF00"/>
                </a:solidFill>
              </a:rPr>
              <a:t>АМИДНИ ЛОКАЛНИ АНЕСТЕТИЦИ</a:t>
            </a:r>
          </a:p>
          <a:p>
            <a:pPr algn="ctr"/>
            <a:endParaRPr lang="sr-Latn-RS" b="1" dirty="0"/>
          </a:p>
          <a:p>
            <a:pPr algn="ctr">
              <a:buFont typeface="Wingdings" pitchFamily="2" charset="2"/>
              <a:buChar char="§"/>
            </a:pPr>
            <a:r>
              <a:rPr lang="sr-Latn-RS" b="1" dirty="0"/>
              <a:t> LIDOKAIN</a:t>
            </a:r>
          </a:p>
          <a:p>
            <a:pPr algn="ctr">
              <a:buFont typeface="Wingdings" pitchFamily="2" charset="2"/>
              <a:buChar char="§"/>
            </a:pPr>
            <a:r>
              <a:rPr lang="sr-Latn-RS" b="1" dirty="0"/>
              <a:t>MEPIVAKAIN</a:t>
            </a:r>
          </a:p>
          <a:p>
            <a:pPr algn="ctr">
              <a:buFont typeface="Wingdings" pitchFamily="2" charset="2"/>
              <a:buChar char="§"/>
            </a:pPr>
            <a:r>
              <a:rPr lang="sr-Latn-RS" b="1" dirty="0"/>
              <a:t>BUPIVAKAIN</a:t>
            </a:r>
          </a:p>
          <a:p>
            <a:pPr algn="ctr">
              <a:buFont typeface="Wingdings" pitchFamily="2" charset="2"/>
              <a:buChar char="§"/>
            </a:pPr>
            <a:r>
              <a:rPr lang="sr-Latn-RS" b="1" dirty="0"/>
              <a:t>ETIDOKAIN</a:t>
            </a:r>
            <a:endParaRPr 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ЛОКАЛНИ АНЕСТЕТИЦИ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Молекул се састоји из три дела:</a:t>
            </a:r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хидрофилне групе</a:t>
            </a:r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интермедијског ланца  (носилац естарске или амидне групе)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липофилне амино групе</a:t>
            </a:r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sr-Cyrl-RS" dirty="0"/>
          </a:p>
          <a:p>
            <a:pPr>
              <a:buNone/>
            </a:pPr>
            <a:endParaRPr lang="sr-Cyrl-RS" dirty="0">
              <a:solidFill>
                <a:srgbClr val="002060"/>
              </a:solidFill>
            </a:endParaRPr>
          </a:p>
          <a:p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Asus\Desktop\dr Marina\downloa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4495800"/>
            <a:ext cx="5257800" cy="20574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6400800" y="6248400"/>
            <a:ext cx="15649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1200" i="1" dirty="0"/>
              <a:t>GPAT 2014. Study material</a:t>
            </a:r>
            <a:endParaRPr lang="en-US" sz="12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ЛОКАЛНИ АНЕСТЕТИЦИ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изазивају неосетљивост на бол (аналгезију) жељеног дела тела тиме што прекидају спровођење импулса кроз жељене нерве при чему је свест и контрола виталних функција очувана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брз почетак дејства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мала токсичност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потпуна реверзибилност</a:t>
            </a:r>
          </a:p>
          <a:p>
            <a:endParaRPr lang="sr-Cyrl-R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362200" y="228600"/>
            <a:ext cx="4419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400" b="1" dirty="0"/>
              <a:t>ЛОКАЛНА АНЕСТЕЗИЈА</a:t>
            </a:r>
            <a:endParaRPr lang="en-US" sz="24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6248400" y="1524000"/>
            <a:ext cx="2286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ИНФИЛТРАЦИОНА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Down Arrow 22"/>
          <p:cNvSpPr/>
          <p:nvPr/>
        </p:nvSpPr>
        <p:spPr>
          <a:xfrm>
            <a:off x="6553200" y="1219200"/>
            <a:ext cx="381000" cy="3048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4495800" y="1219200"/>
            <a:ext cx="381000" cy="3048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2362200" y="1219200"/>
            <a:ext cx="381000" cy="3048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6248400" y="3048000"/>
            <a:ext cx="2286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ИНТРАВЕНСКА</a:t>
            </a:r>
          </a:p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РЕГИОНАЛНА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6248400" y="4343400"/>
            <a:ext cx="2286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ПЕРИ-ЕПИДУРАЛНА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810000" y="1524000"/>
            <a:ext cx="2286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РЕГИОНАЛНА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1295400" y="1524000"/>
            <a:ext cx="2286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ПОВРШНА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733800" y="5562600"/>
            <a:ext cx="2286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КОМБИНОВАНА</a:t>
            </a:r>
          </a:p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СПИНАЛНО-ЕПИДУРАЛНА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1371600" y="4343400"/>
            <a:ext cx="2286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СПИНАЛНА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295400" y="3048000"/>
            <a:ext cx="2286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ПЕРИФЕРНИ</a:t>
            </a:r>
          </a:p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БЛОК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3810000" y="3048000"/>
            <a:ext cx="2286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ЦЕНТРАЛНИ</a:t>
            </a:r>
          </a:p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БЛОК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Down Arrow 34"/>
          <p:cNvSpPr/>
          <p:nvPr/>
        </p:nvSpPr>
        <p:spPr>
          <a:xfrm>
            <a:off x="4572000" y="2590800"/>
            <a:ext cx="381000" cy="4572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43" name="Down Arrow 42"/>
          <p:cNvSpPr/>
          <p:nvPr/>
        </p:nvSpPr>
        <p:spPr>
          <a:xfrm rot="2340000">
            <a:off x="3529556" y="2499494"/>
            <a:ext cx="273063" cy="606348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Down Arrow 43"/>
          <p:cNvSpPr/>
          <p:nvPr/>
        </p:nvSpPr>
        <p:spPr>
          <a:xfrm rot="2640000">
            <a:off x="3582733" y="4056712"/>
            <a:ext cx="328471" cy="378054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Down Arrow 46"/>
          <p:cNvSpPr/>
          <p:nvPr/>
        </p:nvSpPr>
        <p:spPr>
          <a:xfrm rot="-1980000">
            <a:off x="6033975" y="2545668"/>
            <a:ext cx="274320" cy="55255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Down Arrow 47"/>
          <p:cNvSpPr/>
          <p:nvPr/>
        </p:nvSpPr>
        <p:spPr>
          <a:xfrm rot="-2460000">
            <a:off x="5983683" y="4062557"/>
            <a:ext cx="329184" cy="36576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>
            <a:stCxn id="31" idx="3"/>
          </p:cNvCxnSpPr>
          <p:nvPr/>
        </p:nvCxnSpPr>
        <p:spPr>
          <a:xfrm flipV="1">
            <a:off x="3657600" y="4846320"/>
            <a:ext cx="2560320" cy="30480"/>
          </a:xfrm>
          <a:prstGeom prst="line">
            <a:avLst/>
          </a:prstGeom>
          <a:solidFill>
            <a:schemeClr val="accent3">
              <a:lumMod val="60000"/>
              <a:lumOff val="40000"/>
            </a:schemeClr>
          </a:solidFill>
          <a:ln w="1270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3" name="Down Arrow 52"/>
          <p:cNvSpPr/>
          <p:nvPr/>
        </p:nvSpPr>
        <p:spPr>
          <a:xfrm>
            <a:off x="4663440" y="4953000"/>
            <a:ext cx="365760" cy="606552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ЛОКАЛНИ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АНЕСТЕТИЦИ</a:t>
            </a:r>
          </a:p>
          <a:p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Механизам дејства:</a:t>
            </a:r>
          </a:p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Доводе до реверзибилне блокаде у спровођењу нервних импулса, тако што онемогућавају јонима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да продру кроз аксолему и изазову деполаризацију нервног влакна. 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Инхибирају продор јона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Na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кроз натријумске канале, самим тим нема наглог продора довољне количине јона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Na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који би генерисали акциони потенцијал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endParaRPr lang="en-US" sz="2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ЛОКАЛНИ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АНЕСТЕТИЦИ</a:t>
            </a:r>
          </a:p>
          <a:p>
            <a:r>
              <a:rPr lang="sr-Cyrl-RS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Брзина наступања анестезије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Распон од времена убризгавања локалног анестетика до појаве првих симптома анестезије ткива.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Индукциони период је време које протекне од убризгавања локалног анестетика у ткиво до потпуне блокаде спровођења болних импулса.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ЛОКАЛНИ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АНЕСТЕТИЦИ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 време наступања дејства локалних анестетика  утичу: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количина и концентрација локалног анестетика</a:t>
            </a:r>
          </a:p>
          <a:p>
            <a:r>
              <a:rPr lang="vi-VN" sz="2200" dirty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локалног анестетика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константа дифузије локалног анестетика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анатомске баријере у нервном влакну које утичу на дифузију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882</TotalTime>
  <Words>1372</Words>
  <Application>Microsoft Office PowerPoint</Application>
  <PresentationFormat>On-screen Show (4:3)</PresentationFormat>
  <Paragraphs>193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Franklin Gothic Book</vt:lpstr>
      <vt:lpstr>Perpetua</vt:lpstr>
      <vt:lpstr>Times New Roman</vt:lpstr>
      <vt:lpstr>Wingdings</vt:lpstr>
      <vt:lpstr>Wingdings 2</vt:lpstr>
      <vt:lpstr>Equity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PowerPoint Presentation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АЛЕРГИЈА НА ЛОКАЛНЕ АНЕСТЕТИКЕ</dc:title>
  <dc:creator>Asus</dc:creator>
  <cp:lastModifiedBy>ivanjovanovic77@gmail.com</cp:lastModifiedBy>
  <cp:revision>39</cp:revision>
  <dcterms:created xsi:type="dcterms:W3CDTF">2024-01-27T12:23:06Z</dcterms:created>
  <dcterms:modified xsi:type="dcterms:W3CDTF">2024-01-30T18:19:27Z</dcterms:modified>
</cp:coreProperties>
</file>