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66" r:id="rId13"/>
    <p:sldId id="267" r:id="rId14"/>
    <p:sldId id="26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197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803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58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6228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648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060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340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950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160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91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412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85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23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928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896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842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051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28427E14-E890-44D6-A88B-7D8F7772D8A8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7640B64-E863-4FF6-8401-D81DA0213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8185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47F2A-E37B-67C6-6364-79EDE9F4B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chemeClr val="accent1"/>
                </a:solidFill>
              </a:rPr>
              <a:t>Компликације приликом примене локалних анестетика у стоматологији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818F4E-A3D7-5E23-6A3D-1AE08EA3EF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8710" y="4826624"/>
            <a:ext cx="9144000" cy="1655762"/>
          </a:xfrm>
        </p:spPr>
        <p:txBody>
          <a:bodyPr/>
          <a:lstStyle/>
          <a:p>
            <a:r>
              <a:rPr lang="sr-Cyrl-RS" dirty="0"/>
              <a:t>доц. др Александра Арнаут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3236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8045C-EABC-D1C4-35B0-263CF98F07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ДИФЕРЕНЦИЈАЛНА ДИЈАГНОЗА </a:t>
            </a:r>
            <a:r>
              <a:rPr lang="sr-Cyrl-RS" dirty="0">
                <a:solidFill>
                  <a:schemeClr val="accent1"/>
                </a:solidFill>
              </a:rPr>
              <a:t>-</a:t>
            </a:r>
            <a:r>
              <a:rPr lang="sr-Cyrl-RS" dirty="0"/>
              <a:t> </a:t>
            </a:r>
            <a:r>
              <a:rPr lang="sr-Cyrl-RS" dirty="0">
                <a:solidFill>
                  <a:schemeClr val="accent1"/>
                </a:solidFill>
              </a:rPr>
              <a:t>Тризмус као последица инфекције</a:t>
            </a:r>
          </a:p>
          <a:p>
            <a:pPr marL="36900" indent="0">
              <a:buNone/>
            </a:pPr>
            <a:r>
              <a:rPr lang="sr-Cyrl-RS" dirty="0">
                <a:solidFill>
                  <a:schemeClr val="accent1"/>
                </a:solidFill>
              </a:rPr>
              <a:t>								      - Предиспозиција проблема са зглобом</a:t>
            </a:r>
          </a:p>
          <a:p>
            <a:pPr marL="36900" indent="0">
              <a:buNone/>
            </a:pPr>
            <a:r>
              <a:rPr lang="sr-Cyrl-RS" dirty="0">
                <a:solidFill>
                  <a:schemeClr val="accent1"/>
                </a:solidFill>
              </a:rPr>
              <a:t>								      - Одсуство дренаже приликом хируршке терапије</a:t>
            </a:r>
          </a:p>
          <a:p>
            <a:pPr marL="36900" indent="0">
              <a:buNone/>
            </a:pPr>
            <a:endParaRPr lang="sr-Cyrl-RS" dirty="0"/>
          </a:p>
          <a:p>
            <a:r>
              <a:rPr lang="sr-Cyrl-RS" dirty="0"/>
              <a:t>ТЕРАПИЈА </a:t>
            </a:r>
            <a:r>
              <a:rPr lang="sr-Cyrl-RS" dirty="0">
                <a:solidFill>
                  <a:schemeClr val="accent1"/>
                </a:solidFill>
              </a:rPr>
              <a:t>- Терапија постанестезионог тризмуса: топлота, анаглетик и вежбе</a:t>
            </a:r>
          </a:p>
          <a:p>
            <a:pPr marL="36900" indent="0">
              <a:buNone/>
            </a:pPr>
            <a:r>
              <a:rPr lang="sr-Cyrl-RS" dirty="0">
                <a:solidFill>
                  <a:schemeClr val="accent1"/>
                </a:solidFill>
              </a:rPr>
              <a:t>			   - Терапија тризмуса пореклом зглоба: аналгетик и мировање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99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2D3B6-C153-C4AB-0E8E-A8B28F971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400" dirty="0"/>
              <a:t>Постанестезиони бол</a:t>
            </a:r>
            <a:endParaRPr lang="en-GB" sz="44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BD9FA84-81D3-82C9-BA7C-5B19240FA6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" t="51156" r="51061" b="948"/>
          <a:stretch/>
        </p:blipFill>
        <p:spPr>
          <a:xfrm>
            <a:off x="3042676" y="2649952"/>
            <a:ext cx="6096000" cy="3598448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75F4DF-8FAD-F2FE-DD55-9711748E2BB4}"/>
              </a:ext>
            </a:extLst>
          </p:cNvPr>
          <p:cNvSpPr txBox="1"/>
          <p:nvPr/>
        </p:nvSpPr>
        <p:spPr>
          <a:xfrm>
            <a:off x="1292295" y="1623139"/>
            <a:ext cx="95967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060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DADADA"/>
              </a:buClr>
              <a:buSzPct val="70000"/>
              <a:buFont typeface="Wingdings 2" charset="2"/>
              <a:buChar char=""/>
              <a:tabLst/>
              <a:defRPr/>
            </a:pPr>
            <a:r>
              <a:rPr kumimoji="0" lang="sr-Cyrl-RS" sz="2000" b="0" i="0" u="none" strike="noStrike" kern="1200" cap="none" spc="0" normalizeH="0" baseline="0" noProof="0" dirty="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DADADA"/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uLnTx/>
                <a:uFillTx/>
                <a:ea typeface="+mn-ea"/>
                <a:cs typeface="+mn-cs"/>
              </a:rPr>
              <a:t> </a:t>
            </a:r>
            <a:r>
              <a:rPr kumimoji="0" lang="sr-Cyrl-RS" sz="2000" b="0" i="0" u="none" strike="noStrike" kern="1200" cap="none" spc="0" normalizeH="0" baseline="0" noProof="0" dirty="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3EC26C"/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uLnTx/>
                <a:uFillTx/>
                <a:ea typeface="+mn-ea"/>
                <a:cs typeface="+mn-cs"/>
              </a:rPr>
              <a:t>Јавља се као последица трауме ткива, најчешће код неправилне технике и цепања периоста или пребрзе апликације локалног анестетичког раствора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29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99B1B-D4D6-847D-5ABE-FF53AAE99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400" dirty="0"/>
              <a:t>Анестезија суседних живаца</a:t>
            </a:r>
            <a:endParaRPr lang="en-GB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7DF85-EB8F-58F4-930A-191C1F058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КАДА? – </a:t>
            </a:r>
            <a:r>
              <a:rPr lang="sr-Cyrl-RS" dirty="0">
                <a:solidFill>
                  <a:schemeClr val="accent1"/>
                </a:solidFill>
              </a:rPr>
              <a:t>најчешће спроводна анестезија за </a:t>
            </a:r>
            <a:r>
              <a:rPr lang="sr-Latn-RS" i="1" dirty="0">
                <a:solidFill>
                  <a:schemeClr val="accent1"/>
                </a:solidFill>
              </a:rPr>
              <a:t>n.alveolaris inferior</a:t>
            </a:r>
          </a:p>
          <a:p>
            <a:pPr marL="36900" indent="0">
              <a:buNone/>
            </a:pPr>
            <a:endParaRPr lang="sr-Latn-RS" i="1" dirty="0">
              <a:solidFill>
                <a:schemeClr val="accent1"/>
              </a:solidFill>
            </a:endParaRPr>
          </a:p>
          <a:p>
            <a:pPr marL="36900" indent="0">
              <a:buNone/>
            </a:pPr>
            <a:endParaRPr lang="sr-Latn-RS" i="1" dirty="0">
              <a:solidFill>
                <a:schemeClr val="accent1"/>
              </a:solidFill>
            </a:endParaRPr>
          </a:p>
          <a:p>
            <a:pPr marL="36900" indent="0">
              <a:buNone/>
            </a:pPr>
            <a:r>
              <a:rPr lang="sr-Latn-RS" dirty="0">
                <a:solidFill>
                  <a:schemeClr val="tx1"/>
                </a:solidFill>
              </a:rPr>
              <a:t>- </a:t>
            </a:r>
            <a:r>
              <a:rPr lang="sr-Cyrl-RS" dirty="0">
                <a:solidFill>
                  <a:schemeClr val="tx1"/>
                </a:solidFill>
              </a:rPr>
              <a:t>Иза задње ивице рамуса – улазак у паротидну ложу и анестезирање неке од завршних грана </a:t>
            </a:r>
            <a:r>
              <a:rPr lang="sr-Latn-RS" i="1" dirty="0">
                <a:solidFill>
                  <a:schemeClr val="tx1"/>
                </a:solidFill>
              </a:rPr>
              <a:t>n.facialisa</a:t>
            </a:r>
          </a:p>
          <a:p>
            <a:pPr marL="36900" indent="0">
              <a:buNone/>
            </a:pPr>
            <a:r>
              <a:rPr lang="sr-Latn-RS" i="1" dirty="0">
                <a:solidFill>
                  <a:schemeClr val="tx1"/>
                </a:solidFill>
              </a:rPr>
              <a:t>- </a:t>
            </a:r>
            <a:r>
              <a:rPr lang="sr-Cyrl-RS" dirty="0">
                <a:solidFill>
                  <a:schemeClr val="tx1"/>
                </a:solidFill>
              </a:rPr>
              <a:t>Висока анестезија у нивоу инцизуре мандибуле – анестезирање </a:t>
            </a:r>
            <a:r>
              <a:rPr lang="sr-Latn-RS" i="1" dirty="0">
                <a:solidFill>
                  <a:schemeClr val="tx1"/>
                </a:solidFill>
              </a:rPr>
              <a:t>n.auriculotemporalis</a:t>
            </a:r>
          </a:p>
          <a:p>
            <a:pPr marL="36900" indent="0">
              <a:buNone/>
            </a:pPr>
            <a:endParaRPr lang="sr-Latn-RS" i="1" dirty="0">
              <a:solidFill>
                <a:schemeClr val="tx1"/>
              </a:solidFill>
            </a:endParaRPr>
          </a:p>
          <a:p>
            <a:pPr marL="36900" indent="0">
              <a:buNone/>
            </a:pPr>
            <a:endParaRPr lang="sr-Latn-RS" i="1" dirty="0">
              <a:solidFill>
                <a:schemeClr val="tx1"/>
              </a:solidFill>
            </a:endParaRPr>
          </a:p>
          <a:p>
            <a:pPr marL="342900" marR="0" lvl="0" indent="-3060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DADADA"/>
              </a:buClr>
              <a:buSzPct val="70000"/>
              <a:buFont typeface="Wingdings 2" charset="2"/>
              <a:buChar char=""/>
              <a:tabLst/>
              <a:defRPr/>
            </a:pPr>
            <a:r>
              <a:rPr kumimoji="0" lang="sr-Cyrl-RS" sz="2000" b="0" u="none" strike="noStrike" kern="1200" cap="none" spc="0" normalizeH="0" baseline="0" noProof="0" dirty="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tx1"/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uLnTx/>
                <a:uFillTx/>
                <a:latin typeface="Calisto MT" panose="02040603050505030304"/>
                <a:ea typeface="+mn-ea"/>
                <a:cs typeface="+mn-cs"/>
              </a:rPr>
              <a:t>ТЕРАПИЈА:	</a:t>
            </a:r>
            <a:r>
              <a:rPr lang="sr-Cyrl-RS" sz="2000" dirty="0">
                <a:ln>
                  <a:solidFill>
                    <a:prstClr val="black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chemeClr val="accent1"/>
                </a:solidFill>
                <a:effectLst>
                  <a:outerShdw blurRad="9525" dist="25400" dir="14640000" algn="tl" rotWithShape="0">
                    <a:prstClr val="black">
                      <a:alpha val="30000"/>
                    </a:prstClr>
                  </a:outerShdw>
                </a:effectLst>
                <a:latin typeface="Calisto MT" panose="02040603050505030304"/>
              </a:rPr>
              <a:t>НИЈЕ ПОТРЕБНА!</a:t>
            </a:r>
            <a:endParaRPr kumimoji="0" lang="sr-Latn-RS" sz="2000" b="0" u="none" strike="noStrike" kern="1200" cap="none" spc="0" normalizeH="0" baseline="0" noProof="0" dirty="0">
              <a:ln>
                <a:solidFill>
                  <a:prstClr val="black">
                    <a:lumMod val="75000"/>
                    <a:lumOff val="25000"/>
                    <a:alpha val="10000"/>
                  </a:prstClr>
                </a:solidFill>
              </a:ln>
              <a:solidFill>
                <a:schemeClr val="accent1"/>
              </a:solidFill>
              <a:effectLst>
                <a:outerShdw blurRad="9525" dist="25400" dir="14640000" algn="tl" rotWithShape="0">
                  <a:prstClr val="black">
                    <a:alpha val="30000"/>
                  </a:prstClr>
                </a:outerShdw>
              </a:effectLst>
              <a:uLnTx/>
              <a:uFillTx/>
              <a:latin typeface="Calisto MT" panose="02040603050505030304"/>
              <a:ea typeface="+mn-ea"/>
              <a:cs typeface="+mn-cs"/>
            </a:endParaRPr>
          </a:p>
          <a:p>
            <a:pPr marL="36900" indent="0">
              <a:buNone/>
            </a:pPr>
            <a:endParaRPr lang="en-GB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27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0012315-9226-01A3-AF76-54DC31E8F2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505697" cy="359545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703DA86-244F-8067-3F51-EB4B479DD0D7}"/>
              </a:ext>
            </a:extLst>
          </p:cNvPr>
          <p:cNvSpPr txBox="1"/>
          <p:nvPr/>
        </p:nvSpPr>
        <p:spPr>
          <a:xfrm>
            <a:off x="7554897" y="1566346"/>
            <a:ext cx="3710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dirty="0"/>
              <a:t>Пареза фацијалног нерва</a:t>
            </a:r>
            <a:endParaRPr lang="en-GB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ED5EB5-8402-139D-F15B-C7941F0DC045}"/>
              </a:ext>
            </a:extLst>
          </p:cNvPr>
          <p:cNvSpPr/>
          <p:nvPr/>
        </p:nvSpPr>
        <p:spPr>
          <a:xfrm>
            <a:off x="3778928" y="4443836"/>
            <a:ext cx="4634143" cy="1695635"/>
          </a:xfrm>
          <a:prstGeom prst="rect">
            <a:avLst/>
          </a:prstGeom>
          <a:ln w="76200"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i="1" dirty="0"/>
              <a:t>Gow – Gates </a:t>
            </a:r>
            <a:r>
              <a:rPr lang="sr-Cyrl-RS" sz="2400" dirty="0"/>
              <a:t>техника – анестезирање </a:t>
            </a:r>
            <a:r>
              <a:rPr lang="sr-Latn-RS" sz="2400" i="1" dirty="0"/>
              <a:t>n.auriculotemporalis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258531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53278-0099-07BB-722C-898B8A9ED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400" dirty="0"/>
              <a:t>Постанестезиона некроза</a:t>
            </a:r>
            <a:endParaRPr lang="en-GB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A0AA8-AE45-BFE2-D2C4-A51C5C34C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КАДА? – </a:t>
            </a:r>
            <a:r>
              <a:rPr lang="sr-Cyrl-RS" dirty="0">
                <a:solidFill>
                  <a:schemeClr val="accent1"/>
                </a:solidFill>
              </a:rPr>
              <a:t>давање анестезије са непчане стране, нарочито у интерканином сектору</a:t>
            </a:r>
          </a:p>
          <a:p>
            <a:endParaRPr lang="sr-Cyrl-RS" dirty="0"/>
          </a:p>
          <a:p>
            <a:endParaRPr lang="sr-Cyrl-RS" dirty="0"/>
          </a:p>
          <a:p>
            <a:r>
              <a:rPr lang="sr-Cyrl-RS" dirty="0"/>
              <a:t>ТЕРАПИЈА:</a:t>
            </a:r>
          </a:p>
          <a:p>
            <a:pPr marL="1177200" lvl="2" indent="-457200">
              <a:buFont typeface="+mj-lt"/>
              <a:buAutoNum type="arabicParenR"/>
            </a:pPr>
            <a:r>
              <a:rPr lang="sr-Cyrl-RS" sz="2000" dirty="0"/>
              <a:t>Антибиотска терапија </a:t>
            </a:r>
          </a:p>
          <a:p>
            <a:pPr marL="1177200" lvl="2" indent="-457200">
              <a:buFont typeface="+mj-lt"/>
              <a:buAutoNum type="arabicParenR"/>
            </a:pPr>
            <a:r>
              <a:rPr lang="sr-Cyrl-RS" sz="2000" dirty="0"/>
              <a:t>Аналгетик</a:t>
            </a:r>
          </a:p>
          <a:p>
            <a:pPr marL="1177200" lvl="2" indent="-457200">
              <a:buFont typeface="+mj-lt"/>
              <a:buAutoNum type="arabicParenR"/>
            </a:pPr>
            <a:r>
              <a:rPr lang="sr-Cyrl-RS" sz="2000" dirty="0"/>
              <a:t>Евентуално, хируршки завој</a:t>
            </a:r>
          </a:p>
          <a:p>
            <a:pPr marL="720000" lvl="2" indent="0">
              <a:buNone/>
            </a:pPr>
            <a:r>
              <a:rPr lang="sr-Cyrl-RS" sz="2000" dirty="0">
                <a:solidFill>
                  <a:schemeClr val="accent1"/>
                </a:solidFill>
              </a:rPr>
              <a:t>	     БЕЗ ХИРУРШКЕ ТЕРАПИЈЕ!</a:t>
            </a:r>
          </a:p>
        </p:txBody>
      </p:sp>
    </p:spTree>
    <p:extLst>
      <p:ext uri="{BB962C8B-B14F-4D97-AF65-F5344CB8AC3E}">
        <p14:creationId xmlns:p14="http://schemas.microsoft.com/office/powerpoint/2010/main" val="341293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D9C79C9-F1CC-9590-B45F-F5E7BE648734}"/>
              </a:ext>
            </a:extLst>
          </p:cNvPr>
          <p:cNvSpPr/>
          <p:nvPr/>
        </p:nvSpPr>
        <p:spPr>
          <a:xfrm>
            <a:off x="2668777" y="774738"/>
            <a:ext cx="68544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r-Cyrl-RS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Подела компликација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D09F953-E60C-0C74-69A4-78F9D38B9505}"/>
              </a:ext>
            </a:extLst>
          </p:cNvPr>
          <p:cNvCxnSpPr>
            <a:cxnSpLocks/>
          </p:cNvCxnSpPr>
          <p:nvPr/>
        </p:nvCxnSpPr>
        <p:spPr>
          <a:xfrm flipH="1">
            <a:off x="2485746" y="1986432"/>
            <a:ext cx="3610252" cy="1453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291C62E-2B5C-0070-2531-173E5C0937D0}"/>
              </a:ext>
            </a:extLst>
          </p:cNvPr>
          <p:cNvCxnSpPr>
            <a:cxnSpLocks/>
          </p:cNvCxnSpPr>
          <p:nvPr/>
        </p:nvCxnSpPr>
        <p:spPr>
          <a:xfrm>
            <a:off x="6095998" y="1986432"/>
            <a:ext cx="3243310" cy="1453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9B6A1A6-B1EA-4B3A-44BD-42067BE6FE46}"/>
              </a:ext>
            </a:extLst>
          </p:cNvPr>
          <p:cNvSpPr/>
          <p:nvPr/>
        </p:nvSpPr>
        <p:spPr>
          <a:xfrm>
            <a:off x="271446" y="3429000"/>
            <a:ext cx="2164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r-Cyrl-RS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Опште</a:t>
            </a:r>
            <a:endParaRPr lang="en-US" sz="54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73EC0B-AF6B-419F-DA04-9BF58F140E5F}"/>
              </a:ext>
            </a:extLst>
          </p:cNvPr>
          <p:cNvSpPr/>
          <p:nvPr/>
        </p:nvSpPr>
        <p:spPr>
          <a:xfrm>
            <a:off x="9162234" y="3429000"/>
            <a:ext cx="27583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r-Cyrl-RS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Локалне</a:t>
            </a:r>
            <a:endParaRPr lang="en-US" sz="54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497803-AF5B-1D46-4C3B-158C2146D0CC}"/>
              </a:ext>
            </a:extLst>
          </p:cNvPr>
          <p:cNvSpPr txBox="1"/>
          <p:nvPr/>
        </p:nvSpPr>
        <p:spPr>
          <a:xfrm>
            <a:off x="4290872" y="4733991"/>
            <a:ext cx="3610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32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Друге врсте подела</a:t>
            </a:r>
            <a:endParaRPr lang="en-GB" sz="32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36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D635C-843C-46D3-F258-03BCB6ED0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400" dirty="0">
                <a:solidFill>
                  <a:schemeClr val="accent1"/>
                </a:solidFill>
              </a:rPr>
              <a:t>Опште компликације</a:t>
            </a:r>
            <a:endParaRPr lang="en-GB" sz="4400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9B2F76-EB62-7338-65DC-C121B40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6925" y="2018103"/>
            <a:ext cx="5060497" cy="2537710"/>
          </a:xfrm>
        </p:spPr>
        <p:txBody>
          <a:bodyPr/>
          <a:lstStyle/>
          <a:p>
            <a:r>
              <a:rPr lang="sr-Cyrl-RS" dirty="0"/>
              <a:t>Последица инјекционе процедуре</a:t>
            </a:r>
          </a:p>
          <a:p>
            <a:pPr marL="36900" indent="0">
              <a:buNone/>
            </a:pPr>
            <a:endParaRPr lang="sr-Cyrl-RS" dirty="0"/>
          </a:p>
          <a:p>
            <a:pPr marL="36900" indent="0">
              <a:buNone/>
            </a:pPr>
            <a:r>
              <a:rPr lang="sr-Cyrl-RS" dirty="0"/>
              <a:t>		  Психогене реакције</a:t>
            </a:r>
          </a:p>
          <a:p>
            <a:pPr marL="36900" indent="0">
              <a:buNone/>
            </a:pPr>
            <a:r>
              <a:rPr lang="sr-Cyrl-RS" dirty="0"/>
              <a:t>		  Синкопалне реакције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31F59C-A394-9879-98F3-777BF34BBE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84939" y="3598329"/>
            <a:ext cx="5710136" cy="2965406"/>
          </a:xfrm>
        </p:spPr>
        <p:txBody>
          <a:bodyPr/>
          <a:lstStyle/>
          <a:p>
            <a:r>
              <a:rPr lang="sr-Cyrl-RS" dirty="0"/>
              <a:t>Последица дејства састојака локалног анестетичког раствора</a:t>
            </a:r>
          </a:p>
          <a:p>
            <a:endParaRPr lang="sr-Cyrl-RS" dirty="0"/>
          </a:p>
          <a:p>
            <a:pPr marL="36900" indent="0">
              <a:buNone/>
            </a:pPr>
            <a:r>
              <a:rPr lang="sr-Cyrl-RS" dirty="0"/>
              <a:t>		       Токсичке реакције</a:t>
            </a:r>
          </a:p>
          <a:p>
            <a:pPr marL="36900" indent="0">
              <a:buNone/>
            </a:pPr>
            <a:r>
              <a:rPr lang="sr-Cyrl-RS" dirty="0"/>
              <a:t>			Алергијске реакције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333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F3BCF-071C-FEDC-46A4-BBB4B3B42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400" dirty="0">
                <a:solidFill>
                  <a:schemeClr val="accent1"/>
                </a:solidFill>
              </a:rPr>
              <a:t>Локалне компликације</a:t>
            </a:r>
            <a:endParaRPr lang="en-GB" sz="44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D35B9-787C-4ADC-7933-530BD22CD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повреда нерва</a:t>
            </a:r>
          </a:p>
          <a:p>
            <a:r>
              <a:rPr lang="ru-RU" b="1" dirty="0"/>
              <a:t>повреда крвног суда</a:t>
            </a:r>
          </a:p>
          <a:p>
            <a:r>
              <a:rPr lang="ru-RU" b="1" dirty="0"/>
              <a:t>постанестезиони бол</a:t>
            </a:r>
          </a:p>
          <a:p>
            <a:r>
              <a:rPr lang="ru-RU" b="1" dirty="0"/>
              <a:t>постанестезиони тризмус</a:t>
            </a:r>
          </a:p>
          <a:p>
            <a:r>
              <a:rPr lang="ru-RU" b="1" dirty="0"/>
              <a:t>инфекција и некроза ткива</a:t>
            </a:r>
          </a:p>
          <a:p>
            <a:r>
              <a:rPr lang="ru-RU" b="1" dirty="0"/>
              <a:t>анестезија суседних нерава</a:t>
            </a:r>
          </a:p>
          <a:p>
            <a:r>
              <a:rPr lang="ru-RU" dirty="0"/>
              <a:t>прелом игле</a:t>
            </a:r>
            <a:endParaRPr lang="sr-Latn-RS" dirty="0"/>
          </a:p>
          <a:p>
            <a:r>
              <a:rPr lang="sr-Cyrl-RS" dirty="0"/>
              <a:t>гутање игле</a:t>
            </a:r>
            <a:endParaRPr lang="ru-RU" dirty="0"/>
          </a:p>
          <a:p>
            <a:r>
              <a:rPr lang="ru-RU" dirty="0"/>
              <a:t>апликација погрешног  раствора</a:t>
            </a:r>
          </a:p>
          <a:p>
            <a:r>
              <a:rPr lang="sr-Cyrl-RS" dirty="0"/>
              <a:t>друге компликације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243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B495A-5E23-6D30-7760-2CB768929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400" dirty="0"/>
              <a:t>Повреда нерва</a:t>
            </a:r>
            <a:endParaRPr lang="en-GB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77F5E-D0D7-F4C3-9529-1DC1CC79BF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КАДА? – </a:t>
            </a:r>
            <a:r>
              <a:rPr lang="sr-Cyrl-RS" dirty="0">
                <a:solidFill>
                  <a:schemeClr val="accent1"/>
                </a:solidFill>
              </a:rPr>
              <a:t>најчешће код спроводних анестезија</a:t>
            </a:r>
          </a:p>
          <a:p>
            <a:r>
              <a:rPr lang="sr-Cyrl-RS" dirty="0">
                <a:solidFill>
                  <a:schemeClr val="tx1"/>
                </a:solidFill>
              </a:rPr>
              <a:t>ИСХОД? – </a:t>
            </a:r>
            <a:r>
              <a:rPr lang="sr-Cyrl-RS" dirty="0">
                <a:solidFill>
                  <a:schemeClr val="accent1"/>
                </a:solidFill>
              </a:rPr>
              <a:t>испад у инервационој зони</a:t>
            </a:r>
            <a:endParaRPr lang="sr-Latn-RS" dirty="0">
              <a:solidFill>
                <a:schemeClr val="accent1"/>
              </a:solidFill>
            </a:endParaRPr>
          </a:p>
          <a:p>
            <a:endParaRPr lang="sr-Latn-RS" dirty="0">
              <a:solidFill>
                <a:schemeClr val="accent1"/>
              </a:solidFill>
            </a:endParaRPr>
          </a:p>
          <a:p>
            <a:endParaRPr lang="sr-Latn-RS" dirty="0">
              <a:solidFill>
                <a:schemeClr val="accent1"/>
              </a:solidFill>
            </a:endParaRPr>
          </a:p>
          <a:p>
            <a:r>
              <a:rPr lang="sr-Cyrl-RS" dirty="0">
                <a:solidFill>
                  <a:schemeClr val="tx1"/>
                </a:solidFill>
              </a:rPr>
              <a:t>Клиничка градација испада у инервационој зони нерва:</a:t>
            </a:r>
          </a:p>
          <a:p>
            <a:pPr marL="1177200" lvl="2" indent="-457200">
              <a:buFont typeface="+mj-lt"/>
              <a:buAutoNum type="arabicParenR"/>
            </a:pPr>
            <a:r>
              <a:rPr lang="sr-Cyrl-RS" sz="2000" dirty="0">
                <a:solidFill>
                  <a:schemeClr val="tx1"/>
                </a:solidFill>
              </a:rPr>
              <a:t>Неуропраксија</a:t>
            </a:r>
          </a:p>
          <a:p>
            <a:pPr marL="1177200" lvl="2" indent="-457200">
              <a:buFont typeface="+mj-lt"/>
              <a:buAutoNum type="arabicParenR"/>
            </a:pPr>
            <a:r>
              <a:rPr lang="sr-Cyrl-RS" sz="2000" dirty="0">
                <a:solidFill>
                  <a:schemeClr val="tx1"/>
                </a:solidFill>
              </a:rPr>
              <a:t>Аксонотмеза</a:t>
            </a:r>
          </a:p>
          <a:p>
            <a:pPr marL="1177200" lvl="2" indent="-457200">
              <a:buFont typeface="+mj-lt"/>
              <a:buAutoNum type="arabicParenR"/>
            </a:pPr>
            <a:r>
              <a:rPr lang="sr-Cyrl-RS" sz="2000" dirty="0">
                <a:solidFill>
                  <a:schemeClr val="tx1"/>
                </a:solidFill>
              </a:rPr>
              <a:t>Неуротмеза</a:t>
            </a:r>
          </a:p>
        </p:txBody>
      </p:sp>
    </p:spTree>
    <p:extLst>
      <p:ext uri="{BB962C8B-B14F-4D97-AF65-F5344CB8AC3E}">
        <p14:creationId xmlns:p14="http://schemas.microsoft.com/office/powerpoint/2010/main" val="232001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4229DE4-5320-062B-0BD4-7CB0AD2224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87504" cy="6858000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05A5AA7-855B-5378-8A9D-A6D54E3C2E29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2956264" y="6363550"/>
            <a:ext cx="2210540" cy="3231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23CF67B-B571-FACE-F19B-DF0E38E443B5}"/>
              </a:ext>
            </a:extLst>
          </p:cNvPr>
          <p:cNvSpPr txBox="1"/>
          <p:nvPr/>
        </p:nvSpPr>
        <p:spPr>
          <a:xfrm>
            <a:off x="5166804" y="6040384"/>
            <a:ext cx="6889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dirty="0"/>
              <a:t>Потпуни прекид нервног влакна. Не догађа се апликацијом локалног анестетика, већ код хируршких интервенција.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C2372C0-023A-AFDC-FAFD-08ABF8B0BE9D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2956264" y="4719117"/>
            <a:ext cx="2131240" cy="18466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18D8E10-FEEF-0DE9-219C-40098B6F76C9}"/>
              </a:ext>
            </a:extLst>
          </p:cNvPr>
          <p:cNvSpPr txBox="1"/>
          <p:nvPr/>
        </p:nvSpPr>
        <p:spPr>
          <a:xfrm>
            <a:off x="5087504" y="4257452"/>
            <a:ext cx="6889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dirty="0"/>
              <a:t>Повреда нервног влакна, која се манифестује у виду парестезија у инервационом подручју нерва, а траје дуже од 2 месеца. Терапија: домен физикалне медицине.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124B61-FE61-403D-D24B-EA73199FF6DD}"/>
              </a:ext>
            </a:extLst>
          </p:cNvPr>
          <p:cNvCxnSpPr>
            <a:cxnSpLocks/>
          </p:cNvCxnSpPr>
          <p:nvPr/>
        </p:nvCxnSpPr>
        <p:spPr>
          <a:xfrm flipV="1">
            <a:off x="2956264" y="2877350"/>
            <a:ext cx="2131240" cy="18466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79E599D-CAD2-E609-1EB8-F2D66104AB40}"/>
              </a:ext>
            </a:extLst>
          </p:cNvPr>
          <p:cNvSpPr txBox="1"/>
          <p:nvPr/>
        </p:nvSpPr>
        <p:spPr>
          <a:xfrm>
            <a:off x="5166804" y="2415685"/>
            <a:ext cx="6889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dirty="0"/>
              <a:t>Повреда нервног влакна, која се манифестује у виду парестезија у инервационом подручју нерва, а траје краће од 2 месеца. Терапија: комплекс Б витамина, инфрацрвени зраци, терапија топлотом у циљу побољшања циркулације.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8AFE8F-CF96-339F-9118-E3DB22AFD0BE}"/>
              </a:ext>
            </a:extLst>
          </p:cNvPr>
          <p:cNvSpPr/>
          <p:nvPr/>
        </p:nvSpPr>
        <p:spPr>
          <a:xfrm>
            <a:off x="6096000" y="665825"/>
            <a:ext cx="4992210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/>
              <a:t>У дијагностиковању значај имају ИНТЕНЗИТЕТ ПАРЕСТЕТИЧКИХ ТЕГОБА и ДУЖИНА ТРАЈАЊА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4368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2E6E5-78C6-FE73-8BF1-E9FF5634E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400" dirty="0"/>
              <a:t>Повреда крвног суда</a:t>
            </a:r>
            <a:endParaRPr lang="en-GB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3ED87-FE05-1EAC-3E43-B56058482D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/>
              <a:t>КАДА? – </a:t>
            </a:r>
            <a:r>
              <a:rPr lang="sr-Cyrl-RS" dirty="0">
                <a:solidFill>
                  <a:schemeClr val="accent1"/>
                </a:solidFill>
              </a:rPr>
              <a:t>најчешће код спроводних анестезија</a:t>
            </a:r>
          </a:p>
          <a:p>
            <a:r>
              <a:rPr lang="sr-Cyrl-RS" dirty="0">
                <a:solidFill>
                  <a:schemeClr val="tx1"/>
                </a:solidFill>
              </a:rPr>
              <a:t>КАКО? – </a:t>
            </a:r>
            <a:r>
              <a:rPr lang="sr-Cyrl-RS" dirty="0">
                <a:solidFill>
                  <a:schemeClr val="accent1"/>
                </a:solidFill>
              </a:rPr>
              <a:t>акцидентално или услед лоше технике давања (јатрогено)</a:t>
            </a:r>
          </a:p>
          <a:p>
            <a:r>
              <a:rPr lang="sr-Cyrl-RS" dirty="0">
                <a:solidFill>
                  <a:schemeClr val="tx1"/>
                </a:solidFill>
              </a:rPr>
              <a:t>ИСХОД? – </a:t>
            </a:r>
            <a:r>
              <a:rPr lang="sr-Cyrl-RS" dirty="0">
                <a:solidFill>
                  <a:schemeClr val="accent1"/>
                </a:solidFill>
              </a:rPr>
              <a:t>хематом</a:t>
            </a:r>
          </a:p>
          <a:p>
            <a:endParaRPr lang="sr-Cyrl-RS" dirty="0">
              <a:solidFill>
                <a:schemeClr val="accent1"/>
              </a:solidFill>
            </a:endParaRPr>
          </a:p>
          <a:p>
            <a:r>
              <a:rPr lang="sr-Cyrl-RS" dirty="0">
                <a:solidFill>
                  <a:schemeClr val="tx1"/>
                </a:solidFill>
              </a:rPr>
              <a:t>Места код код посебно водимо рачуна да не дође до овакве компликације, да не дође до ширења инфекције:</a:t>
            </a:r>
          </a:p>
          <a:p>
            <a:pPr marL="1177200" lvl="2" indent="-457200">
              <a:buFont typeface="+mj-lt"/>
              <a:buAutoNum type="arabicParenR"/>
            </a:pPr>
            <a:r>
              <a:rPr lang="ru-RU" sz="2000" dirty="0">
                <a:solidFill>
                  <a:schemeClr val="tx1"/>
                </a:solidFill>
              </a:rPr>
              <a:t>Птеригомандибуларни простор - код давања спроводн анестезије за </a:t>
            </a:r>
            <a:r>
              <a:rPr lang="sr-Latn-RS" sz="2000" i="1" dirty="0">
                <a:solidFill>
                  <a:schemeClr val="tx1"/>
                </a:solidFill>
              </a:rPr>
              <a:t>n.alveolaris inferior</a:t>
            </a:r>
            <a:endParaRPr lang="ru-RU" sz="2000" i="1" dirty="0">
              <a:solidFill>
                <a:schemeClr val="tx1"/>
              </a:solidFill>
            </a:endParaRPr>
          </a:p>
          <a:p>
            <a:pPr marL="1177200" lvl="2" indent="-457200">
              <a:buFont typeface="+mj-lt"/>
              <a:buAutoNum type="arabicParenR"/>
            </a:pPr>
            <a:r>
              <a:rPr lang="sr-Cyrl-RS" sz="2000" dirty="0">
                <a:solidFill>
                  <a:schemeClr val="tx1"/>
                </a:solidFill>
              </a:rPr>
              <a:t>Р</a:t>
            </a:r>
            <a:r>
              <a:rPr lang="ru-RU" sz="2000" dirty="0">
                <a:solidFill>
                  <a:schemeClr val="tx1"/>
                </a:solidFill>
              </a:rPr>
              <a:t>етромаксиларни и/или инфратемпорални простор – тубер анестезија</a:t>
            </a:r>
          </a:p>
          <a:p>
            <a:pPr marL="1177200" lvl="2" indent="-457200">
              <a:buFont typeface="+mj-lt"/>
              <a:buAutoNum type="arabicParenR"/>
            </a:pPr>
            <a:r>
              <a:rPr lang="ru-RU" sz="2000" dirty="0">
                <a:solidFill>
                  <a:schemeClr val="tx1"/>
                </a:solidFill>
              </a:rPr>
              <a:t>Инфраорбиталис - спроводна за овај живац, односно средњу 1/3 лица</a:t>
            </a:r>
          </a:p>
          <a:p>
            <a:pPr marL="1177200" lvl="2" indent="-457200">
              <a:buFont typeface="+mj-lt"/>
              <a:buAutoNum type="arabicParenR"/>
            </a:pPr>
            <a:r>
              <a:rPr lang="ru-RU" sz="2000" dirty="0">
                <a:solidFill>
                  <a:schemeClr val="tx1"/>
                </a:solidFill>
              </a:rPr>
              <a:t>Под уста - изолована спроводна анестезија за </a:t>
            </a:r>
            <a:r>
              <a:rPr lang="sr-Latn-RS" sz="2000" i="1" dirty="0">
                <a:solidFill>
                  <a:schemeClr val="tx1"/>
                </a:solidFill>
              </a:rPr>
              <a:t>n.lingualis</a:t>
            </a:r>
            <a:endParaRPr lang="ru-RU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83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66D0969-1EF3-EFC4-09DF-B65C738648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65" b="28049"/>
          <a:stretch/>
        </p:blipFill>
        <p:spPr>
          <a:xfrm>
            <a:off x="0" y="0"/>
            <a:ext cx="5149049" cy="3063941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A674C2-12F8-923B-8F10-BCED6CCCC9CF}"/>
              </a:ext>
            </a:extLst>
          </p:cNvPr>
          <p:cNvSpPr txBox="1"/>
          <p:nvPr/>
        </p:nvSpPr>
        <p:spPr>
          <a:xfrm>
            <a:off x="5149049" y="135490"/>
            <a:ext cx="5868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ТУБЕР АНЕСТЕЗИЈА – МОГУЋНОСТ ПОВРЕДЕ ВЕНСКОГ ПТЕРИГОИДНОГ ПЛЕКСУСА!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D403D3-99F2-1422-6AD4-266F01966D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235" y="1003177"/>
            <a:ext cx="3889765" cy="583040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DEED45B-FA6D-58EF-2DDE-8A52904F15C3}"/>
              </a:ext>
            </a:extLst>
          </p:cNvPr>
          <p:cNvSpPr txBox="1"/>
          <p:nvPr/>
        </p:nvSpPr>
        <p:spPr>
          <a:xfrm>
            <a:off x="3161930" y="5799180"/>
            <a:ext cx="5868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ИНФРАОРБИТАЛНА АНЕСТЕЗИЈА – МОГУЋНОСТ ПОВРЕДЕ ФАЦИЈАЛНОГ НЕРВА И МОГУЋНОСТ НАСТАНКА ХЕМАТОМА СРЕДЊЕ 1/3 ЛИЦА </a:t>
            </a:r>
            <a:endParaRPr lang="en-GB" dirty="0"/>
          </a:p>
        </p:txBody>
      </p: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6E87A63B-D972-AFF0-A99F-95DDEBCA6832}"/>
              </a:ext>
            </a:extLst>
          </p:cNvPr>
          <p:cNvCxnSpPr>
            <a:cxnSpLocks/>
            <a:stCxn id="9" idx="2"/>
          </p:cNvCxnSpPr>
          <p:nvPr/>
        </p:nvCxnSpPr>
        <p:spPr>
          <a:xfrm rot="16200000" flipH="1">
            <a:off x="2487910" y="3150556"/>
            <a:ext cx="1144640" cy="971410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418FC95B-4278-D9F7-E7E6-1C7F87569F46}"/>
              </a:ext>
            </a:extLst>
          </p:cNvPr>
          <p:cNvCxnSpPr>
            <a:cxnSpLocks/>
            <a:endCxn id="25" idx="0"/>
          </p:cNvCxnSpPr>
          <p:nvPr/>
        </p:nvCxnSpPr>
        <p:spPr>
          <a:xfrm rot="10800000" flipV="1">
            <a:off x="4313114" y="3534873"/>
            <a:ext cx="3989123" cy="673708"/>
          </a:xfrm>
          <a:prstGeom prst="curvedConnector2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D2C1B827-61BF-0FAD-48BF-D53E1C5B8AD9}"/>
              </a:ext>
            </a:extLst>
          </p:cNvPr>
          <p:cNvSpPr/>
          <p:nvPr/>
        </p:nvSpPr>
        <p:spPr>
          <a:xfrm>
            <a:off x="543106" y="4208581"/>
            <a:ext cx="75400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r-Cyrl-R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ВЕЗА СА КАВЕРНОЗНИМ СИНУСОМ</a:t>
            </a:r>
            <a:endParaRPr 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3731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DF3BA-5EA5-349C-F9E1-9B3586BCD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400" dirty="0"/>
              <a:t>Постанестезиони тризмус</a:t>
            </a:r>
            <a:endParaRPr lang="en-GB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FFCB0-8918-679A-3E1F-652D0B07D7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КАДА? – </a:t>
            </a:r>
            <a:r>
              <a:rPr lang="sr-Cyrl-RS" dirty="0">
                <a:solidFill>
                  <a:schemeClr val="accent1"/>
                </a:solidFill>
              </a:rPr>
              <a:t>спроводна анестезија за </a:t>
            </a:r>
            <a:r>
              <a:rPr lang="sr-Latn-RS" i="1" dirty="0">
                <a:solidFill>
                  <a:schemeClr val="accent1"/>
                </a:solidFill>
              </a:rPr>
              <a:t>n.alveolaris inferior</a:t>
            </a:r>
            <a:endParaRPr lang="sr-Cyrl-RS" i="1" dirty="0">
              <a:solidFill>
                <a:schemeClr val="accent1"/>
              </a:solidFill>
            </a:endParaRPr>
          </a:p>
          <a:p>
            <a:pPr marL="36900" indent="0">
              <a:buNone/>
            </a:pPr>
            <a:endParaRPr lang="sr-Latn-RS" i="1" dirty="0">
              <a:solidFill>
                <a:schemeClr val="accent1"/>
              </a:solidFill>
            </a:endParaRPr>
          </a:p>
          <a:p>
            <a:r>
              <a:rPr lang="sr-Cyrl-RS" dirty="0">
                <a:solidFill>
                  <a:schemeClr val="tx1"/>
                </a:solidFill>
              </a:rPr>
              <a:t>МЕХАНИЗАМ НАСТАНКА – </a:t>
            </a:r>
            <a:r>
              <a:rPr lang="sr-Cyrl-RS" dirty="0">
                <a:solidFill>
                  <a:schemeClr val="accent1"/>
                </a:solidFill>
              </a:rPr>
              <a:t>игла пролази и кида влакна </a:t>
            </a:r>
            <a:r>
              <a:rPr lang="sr-Latn-RS" dirty="0">
                <a:solidFill>
                  <a:schemeClr val="accent1"/>
                </a:solidFill>
              </a:rPr>
              <a:t>m.pterygoides medialis – a</a:t>
            </a:r>
            <a:r>
              <a:rPr lang="sr-Cyrl-RS" dirty="0">
                <a:solidFill>
                  <a:schemeClr val="accent1"/>
                </a:solidFill>
              </a:rPr>
              <a:t> уз додатну повреду крвног суда доводи до настанка хематома и његове прерасподеле у покидана влакна мишића</a:t>
            </a:r>
          </a:p>
          <a:p>
            <a:endParaRPr lang="sr-Cyrl-RS" dirty="0">
              <a:solidFill>
                <a:schemeClr val="tx1"/>
              </a:solidFill>
            </a:endParaRPr>
          </a:p>
          <a:p>
            <a:r>
              <a:rPr lang="sr-Cyrl-RS" dirty="0">
                <a:solidFill>
                  <a:schemeClr val="tx1"/>
                </a:solidFill>
              </a:rPr>
              <a:t>ПАТОГНОМОНИЧАН ЗНАК – </a:t>
            </a:r>
            <a:r>
              <a:rPr lang="sr-Cyrl-RS" dirty="0">
                <a:solidFill>
                  <a:schemeClr val="accent1"/>
                </a:solidFill>
              </a:rPr>
              <a:t>јавља се одмах по престанку дејства анестезије</a:t>
            </a:r>
          </a:p>
          <a:p>
            <a:endParaRPr lang="sr-Cyrl-RS" dirty="0">
              <a:solidFill>
                <a:schemeClr val="accent1"/>
              </a:solidFill>
            </a:endParaRPr>
          </a:p>
          <a:p>
            <a:endParaRPr lang="sr-Cyrl-RS" dirty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03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3EC26C"/>
      </a:accent1>
      <a:accent2>
        <a:srgbClr val="B3D463"/>
      </a:accent2>
      <a:accent3>
        <a:srgbClr val="3BBC9D"/>
      </a:accent3>
      <a:accent4>
        <a:srgbClr val="97AF75"/>
      </a:accent4>
      <a:accent5>
        <a:srgbClr val="6BA841"/>
      </a:accent5>
      <a:accent6>
        <a:srgbClr val="79AE90"/>
      </a:accent6>
      <a:hlink>
        <a:srgbClr val="85E4A6"/>
      </a:hlink>
      <a:folHlink>
        <a:srgbClr val="BDF3D0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43372978-11FE-4814-AC26-BC300187D8C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211</TotalTime>
  <Words>541</Words>
  <Application>Microsoft Office PowerPoint</Application>
  <PresentationFormat>Widescreen</PresentationFormat>
  <Paragraphs>87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Calisto MT</vt:lpstr>
      <vt:lpstr>Times New Roman</vt:lpstr>
      <vt:lpstr>Wingdings 2</vt:lpstr>
      <vt:lpstr>Slate</vt:lpstr>
      <vt:lpstr>Компликације приликом примене локалних анестетика у стоматологији</vt:lpstr>
      <vt:lpstr>PowerPoint Presentation</vt:lpstr>
      <vt:lpstr>Опште компликације</vt:lpstr>
      <vt:lpstr>Локалне компликације</vt:lpstr>
      <vt:lpstr>Повреда нерва</vt:lpstr>
      <vt:lpstr>PowerPoint Presentation</vt:lpstr>
      <vt:lpstr>Повреда крвног суда</vt:lpstr>
      <vt:lpstr>PowerPoint Presentation</vt:lpstr>
      <vt:lpstr>Постанестезиони тризмус</vt:lpstr>
      <vt:lpstr>PowerPoint Presentation</vt:lpstr>
      <vt:lpstr>Постанестезиони бол</vt:lpstr>
      <vt:lpstr>Анестезија суседних живаца</vt:lpstr>
      <vt:lpstr>PowerPoint Presentation</vt:lpstr>
      <vt:lpstr>Постанестезиона некроза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Компликације приликом примене локалних анестетика у стоматологији</dc:title>
  <dc:creator>Djurdjina Colic</dc:creator>
  <cp:lastModifiedBy>Djurdjina Colic</cp:lastModifiedBy>
  <cp:revision>3</cp:revision>
  <dcterms:created xsi:type="dcterms:W3CDTF">2024-01-29T10:26:00Z</dcterms:created>
  <dcterms:modified xsi:type="dcterms:W3CDTF">2024-01-29T23:27:32Z</dcterms:modified>
</cp:coreProperties>
</file>